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71" r:id="rId3"/>
    <p:sldId id="272" r:id="rId4"/>
    <p:sldId id="273" r:id="rId5"/>
    <p:sldId id="284" r:id="rId6"/>
    <p:sldId id="275" r:id="rId7"/>
    <p:sldId id="285" r:id="rId8"/>
    <p:sldId id="287" r:id="rId9"/>
    <p:sldId id="267" r:id="rId10"/>
    <p:sldId id="278" r:id="rId11"/>
    <p:sldId id="28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7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B303115C-C4D8-4D95-A44B-95A7BB23F76B}" type="datetimeFigureOut">
              <a:rPr lang="en-US" smtClean="0"/>
              <a:t>4/23/2019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3724755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303115C-C4D8-4D95-A44B-95A7BB23F76B}" type="datetimeFigureOut">
              <a:rPr lang="en-US" smtClean="0"/>
              <a:t>4/23/2019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1878672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303115C-C4D8-4D95-A44B-95A7BB23F76B}" type="datetimeFigureOut">
              <a:rPr lang="en-US" smtClean="0"/>
              <a:t>4/23/2019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3551407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303115C-C4D8-4D95-A44B-95A7BB23F76B}" type="datetimeFigureOut">
              <a:rPr lang="en-US" smtClean="0"/>
              <a:t>4/23/2019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2309277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303115C-C4D8-4D95-A44B-95A7BB23F76B}" type="datetimeFigureOut">
              <a:rPr lang="en-US" smtClean="0"/>
              <a:t>4/23/2019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4010534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B303115C-C4D8-4D95-A44B-95A7BB23F76B}" type="datetimeFigureOut">
              <a:rPr lang="en-US" smtClean="0"/>
              <a:t>4/23/2019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4224994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B303115C-C4D8-4D95-A44B-95A7BB23F76B}" type="datetimeFigureOut">
              <a:rPr lang="en-US" smtClean="0"/>
              <a:t>4/23/2019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3423737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B303115C-C4D8-4D95-A44B-95A7BB23F76B}" type="datetimeFigureOut">
              <a:rPr lang="en-US" smtClean="0"/>
              <a:t>4/23/2019</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2781703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303115C-C4D8-4D95-A44B-95A7BB23F76B}" type="datetimeFigureOut">
              <a:rPr lang="en-US" smtClean="0"/>
              <a:t>4/23/2019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2759542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303115C-C4D8-4D95-A44B-95A7BB23F76B}" type="datetimeFigureOut">
              <a:rPr lang="en-US" smtClean="0"/>
              <a:t>4/23/2019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3155949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303115C-C4D8-4D95-A44B-95A7BB23F76B}" type="datetimeFigureOut">
              <a:rPr lang="en-US" smtClean="0"/>
              <a:t>4/23/2019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F7926AFE-8BF8-4368-A59B-388308C34CCD}" type="slidenum">
              <a:rPr lang="en-US" smtClean="0"/>
              <a:t>‹#›</a:t>
            </a:fld>
            <a:endParaRPr lang="en-US"/>
          </a:p>
        </p:txBody>
      </p:sp>
    </p:spTree>
    <p:extLst>
      <p:ext uri="{BB962C8B-B14F-4D97-AF65-F5344CB8AC3E}">
        <p14:creationId xmlns:p14="http://schemas.microsoft.com/office/powerpoint/2010/main" val="4073788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03115C-C4D8-4D95-A44B-95A7BB23F76B}" type="datetimeFigureOut">
              <a:rPr lang="en-US" smtClean="0"/>
              <a:t>4/23/2019</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926AFE-8BF8-4368-A59B-388308C34CCD}" type="slidenum">
              <a:rPr lang="en-US" smtClean="0"/>
              <a:t>‹#›</a:t>
            </a:fld>
            <a:endParaRPr lang="en-US"/>
          </a:p>
        </p:txBody>
      </p:sp>
    </p:spTree>
    <p:extLst>
      <p:ext uri="{BB962C8B-B14F-4D97-AF65-F5344CB8AC3E}">
        <p14:creationId xmlns:p14="http://schemas.microsoft.com/office/powerpoint/2010/main" val="2372770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المحاضرة الثامنة </a:t>
            </a:r>
            <a:endParaRPr lang="en-US" dirty="0"/>
          </a:p>
        </p:txBody>
      </p:sp>
      <p:sp>
        <p:nvSpPr>
          <p:cNvPr id="3" name="عنصر نائب للمحتوى 2"/>
          <p:cNvSpPr>
            <a:spLocks noGrp="1"/>
          </p:cNvSpPr>
          <p:nvPr>
            <p:ph idx="1"/>
          </p:nvPr>
        </p:nvSpPr>
        <p:spPr/>
        <p:txBody>
          <a:bodyPr>
            <a:normAutofit lnSpcReduction="10000"/>
          </a:bodyPr>
          <a:lstStyle/>
          <a:p>
            <a:pPr algn="r" rtl="1"/>
            <a:r>
              <a:rPr lang="ar-IQ" dirty="0" smtClean="0"/>
              <a:t>تطرقنا في المحاضرات السابقة الى </a:t>
            </a:r>
          </a:p>
          <a:p>
            <a:pPr algn="r" rtl="1"/>
            <a:r>
              <a:rPr lang="ar-IQ" dirty="0" smtClean="0"/>
              <a:t>آلات تحضير التربة الثانوية  </a:t>
            </a:r>
          </a:p>
          <a:p>
            <a:pPr algn="r" rtl="1"/>
            <a:r>
              <a:rPr lang="ar-IQ" dirty="0" smtClean="0"/>
              <a:t>الامشاط القرصية </a:t>
            </a:r>
          </a:p>
          <a:p>
            <a:pPr algn="r" rtl="1"/>
            <a:r>
              <a:rPr lang="ar-IQ" dirty="0" smtClean="0"/>
              <a:t>وسوف نتطرق في هذه المحاضرة الى </a:t>
            </a:r>
          </a:p>
          <a:p>
            <a:pPr algn="r" rtl="1"/>
            <a:r>
              <a:rPr lang="ar-IQ" dirty="0">
                <a:solidFill>
                  <a:srgbClr val="FF0000"/>
                </a:solidFill>
              </a:rPr>
              <a:t>آ</a:t>
            </a:r>
            <a:r>
              <a:rPr lang="ar-IQ" dirty="0" smtClean="0">
                <a:solidFill>
                  <a:srgbClr val="FF0000"/>
                </a:solidFill>
              </a:rPr>
              <a:t>لات الاستخدام الخاص </a:t>
            </a:r>
          </a:p>
          <a:p>
            <a:pPr algn="r" rtl="1"/>
            <a:r>
              <a:rPr lang="ar-IQ" dirty="0" smtClean="0">
                <a:solidFill>
                  <a:schemeClr val="accent6"/>
                </a:solidFill>
              </a:rPr>
              <a:t>محراث الخنادق ومحراث تحت سطح التربة </a:t>
            </a:r>
          </a:p>
          <a:p>
            <a:pPr algn="r" rtl="1"/>
            <a:r>
              <a:rPr lang="ar-IQ" dirty="0" smtClean="0">
                <a:solidFill>
                  <a:srgbClr val="C00000"/>
                </a:solidFill>
              </a:rPr>
              <a:t>آلات التخطيط وفتح السواقي </a:t>
            </a:r>
          </a:p>
          <a:p>
            <a:pPr algn="r" rtl="1"/>
            <a:r>
              <a:rPr lang="ar-IQ" dirty="0" smtClean="0">
                <a:solidFill>
                  <a:srgbClr val="C00000"/>
                </a:solidFill>
              </a:rPr>
              <a:t>البتان </a:t>
            </a:r>
          </a:p>
          <a:p>
            <a:pPr algn="r" rtl="1"/>
            <a:endParaRPr lang="en-US" dirty="0"/>
          </a:p>
        </p:txBody>
      </p:sp>
    </p:spTree>
    <p:extLst>
      <p:ext uri="{BB962C8B-B14F-4D97-AF65-F5344CB8AC3E}">
        <p14:creationId xmlns:p14="http://schemas.microsoft.com/office/powerpoint/2010/main" val="76060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الخلاصة </a:t>
            </a:r>
            <a:endParaRPr lang="en-US" dirty="0"/>
          </a:p>
        </p:txBody>
      </p:sp>
      <p:sp>
        <p:nvSpPr>
          <p:cNvPr id="3" name="عنصر نائب للمحتوى 2"/>
          <p:cNvSpPr>
            <a:spLocks noGrp="1"/>
          </p:cNvSpPr>
          <p:nvPr>
            <p:ph idx="1"/>
          </p:nvPr>
        </p:nvSpPr>
        <p:spPr/>
        <p:txBody>
          <a:bodyPr/>
          <a:lstStyle/>
          <a:p>
            <a:pPr algn="r" rtl="1"/>
            <a:r>
              <a:rPr lang="ar-IQ" dirty="0" smtClean="0"/>
              <a:t>تطرقنا في هذه المحاضرة الى </a:t>
            </a:r>
          </a:p>
          <a:p>
            <a:pPr algn="r" rtl="1"/>
            <a:r>
              <a:rPr lang="ar-IQ" dirty="0" smtClean="0">
                <a:solidFill>
                  <a:schemeClr val="accent6">
                    <a:lumMod val="75000"/>
                  </a:schemeClr>
                </a:solidFill>
              </a:rPr>
              <a:t> </a:t>
            </a:r>
            <a:r>
              <a:rPr lang="ar-IQ" b="1" dirty="0" smtClean="0">
                <a:solidFill>
                  <a:schemeClr val="accent6">
                    <a:lumMod val="75000"/>
                  </a:schemeClr>
                </a:solidFill>
              </a:rPr>
              <a:t>الات الاستخدام الخاص </a:t>
            </a:r>
          </a:p>
          <a:p>
            <a:pPr algn="r" rtl="1"/>
            <a:r>
              <a:rPr lang="ar-IQ" b="1" dirty="0" smtClean="0">
                <a:solidFill>
                  <a:schemeClr val="accent6">
                    <a:lumMod val="75000"/>
                  </a:schemeClr>
                </a:solidFill>
              </a:rPr>
              <a:t>محراث الخنادق ومحراث تحت سطح التربة   </a:t>
            </a:r>
            <a:endParaRPr lang="ar-IQ" dirty="0" smtClean="0"/>
          </a:p>
          <a:p>
            <a:pPr algn="r" rtl="1"/>
            <a:r>
              <a:rPr lang="ar-IQ" b="1" dirty="0" smtClean="0">
                <a:solidFill>
                  <a:srgbClr val="FF0000"/>
                </a:solidFill>
              </a:rPr>
              <a:t>آلات التخطيط  وفتح السواقي </a:t>
            </a:r>
          </a:p>
          <a:p>
            <a:pPr algn="r" rtl="1"/>
            <a:r>
              <a:rPr lang="ar-IQ" dirty="0" smtClean="0"/>
              <a:t>البتان اللوحي والقرصي   </a:t>
            </a:r>
          </a:p>
          <a:p>
            <a:pPr marL="0" indent="0" algn="r" rtl="1">
              <a:buNone/>
            </a:pPr>
            <a:endParaRPr lang="ar-IQ" dirty="0" smtClean="0"/>
          </a:p>
          <a:p>
            <a:pPr marL="0" indent="0" algn="r" rtl="1">
              <a:buNone/>
            </a:pPr>
            <a:endParaRPr lang="ar-IQ" dirty="0" smtClean="0"/>
          </a:p>
        </p:txBody>
      </p:sp>
    </p:spTree>
    <p:extLst>
      <p:ext uri="{BB962C8B-B14F-4D97-AF65-F5344CB8AC3E}">
        <p14:creationId xmlns:p14="http://schemas.microsoft.com/office/powerpoint/2010/main" val="1881439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الاختبار </a:t>
            </a:r>
            <a:endParaRPr lang="en-US" dirty="0"/>
          </a:p>
        </p:txBody>
      </p:sp>
      <p:sp>
        <p:nvSpPr>
          <p:cNvPr id="3" name="عنصر نائب للمحتوى 2"/>
          <p:cNvSpPr>
            <a:spLocks noGrp="1"/>
          </p:cNvSpPr>
          <p:nvPr>
            <p:ph idx="1"/>
          </p:nvPr>
        </p:nvSpPr>
        <p:spPr/>
        <p:txBody>
          <a:bodyPr/>
          <a:lstStyle/>
          <a:p>
            <a:pPr algn="r" rtl="1"/>
            <a:endParaRPr lang="en-US" dirty="0"/>
          </a:p>
        </p:txBody>
      </p:sp>
    </p:spTree>
    <p:extLst>
      <p:ext uri="{BB962C8B-B14F-4D97-AF65-F5344CB8AC3E}">
        <p14:creationId xmlns:p14="http://schemas.microsoft.com/office/powerpoint/2010/main" val="1538070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r>
              <a:rPr lang="ar-IQ" b="1" dirty="0"/>
              <a:t>آ</a:t>
            </a:r>
            <a:r>
              <a:rPr lang="ar-IQ" b="1" dirty="0" smtClean="0"/>
              <a:t>لات الاستخدام الخاص </a:t>
            </a:r>
            <a:endParaRPr lang="en-US" dirty="0">
              <a:solidFill>
                <a:schemeClr val="accent2">
                  <a:lumMod val="75000"/>
                </a:schemeClr>
              </a:solidFill>
            </a:endParaRPr>
          </a:p>
        </p:txBody>
      </p:sp>
      <p:sp>
        <p:nvSpPr>
          <p:cNvPr id="3" name="عنصر نائب للمحتوى 2"/>
          <p:cNvSpPr>
            <a:spLocks noGrp="1"/>
          </p:cNvSpPr>
          <p:nvPr>
            <p:ph idx="1"/>
          </p:nvPr>
        </p:nvSpPr>
        <p:spPr/>
        <p:txBody>
          <a:bodyPr>
            <a:normAutofit/>
          </a:bodyPr>
          <a:lstStyle/>
          <a:p>
            <a:pPr marL="0" indent="0" algn="just" rtl="1">
              <a:buNone/>
            </a:pPr>
            <a:r>
              <a:rPr lang="ar-IQ" b="1" dirty="0" smtClean="0">
                <a:solidFill>
                  <a:srgbClr val="C00000"/>
                </a:solidFill>
              </a:rPr>
              <a:t>محراث الخنادق ومحراث تحت سطح التربة </a:t>
            </a:r>
          </a:p>
          <a:p>
            <a:pPr marL="0" indent="0" algn="just" rtl="1">
              <a:buNone/>
            </a:pPr>
            <a:r>
              <a:rPr lang="ar-IQ" dirty="0" smtClean="0"/>
              <a:t>يتطلب </a:t>
            </a:r>
            <a:r>
              <a:rPr lang="ar-IQ" dirty="0"/>
              <a:t>في بعض الاحيان فتح مبازل تحت سطح التربة لبزل الماء الفائض ويتم ذلك باستخدام محراث الخنادق او تكسير الطبقة الصماء المتكونة داخل التربة (نتيجة ظروف طبيعية او ميكانيكية او تكوينية تسبب باعاقة ومنع انتشار الجذور داخل التربة) ويتم ذلك باستخدام المحراث تحت سطح التربة. اي ان هذه الالات تستخدم فقط في حالة الحاجة لها وتكون بحدود من 3 - 5 سنوات (وتعتمد على عوامل عديدة).</a:t>
            </a:r>
            <a:endParaRPr lang="en-US" dirty="0"/>
          </a:p>
          <a:p>
            <a:pPr marL="0" indent="0" algn="just" rtl="1">
              <a:buNone/>
            </a:pPr>
            <a:endParaRPr lang="en-US" dirty="0"/>
          </a:p>
        </p:txBody>
      </p:sp>
    </p:spTree>
    <p:extLst>
      <p:ext uri="{BB962C8B-B14F-4D97-AF65-F5344CB8AC3E}">
        <p14:creationId xmlns:p14="http://schemas.microsoft.com/office/powerpoint/2010/main" val="3003896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عنصر نائب للمحتوى 9"/>
          <p:cNvSpPr>
            <a:spLocks noGrp="1"/>
          </p:cNvSpPr>
          <p:nvPr>
            <p:ph idx="1"/>
          </p:nvPr>
        </p:nvSpPr>
        <p:spPr>
          <a:xfrm>
            <a:off x="457200" y="1600201"/>
            <a:ext cx="8229600" cy="4040032"/>
          </a:xfrm>
        </p:spPr>
        <p:txBody>
          <a:bodyPr>
            <a:normAutofit/>
          </a:bodyPr>
          <a:lstStyle/>
          <a:p>
            <a:pPr marL="0" indent="0" algn="just" rtl="1">
              <a:buNone/>
            </a:pPr>
            <a:r>
              <a:rPr lang="ar-IQ" dirty="0"/>
              <a:t>يتشابه تركيب المحراثين من حيث الهيكل والساق والقدم (شكل 15 أ و ب) الا ان محراث الخنادق يحتوي على قطعة اضافية وهي الموسعة والتي تعمل على تشكيل الخندق. كما تختلف ظروف الاستخدام اذ يتطلب ري الارض وتركها تجف بحيث يكون سطحها هش وباطنها رطب حتى يمكن استخدام محراث الخنادق، غير ان المحراث تحت سطح التربة يستخدم والتربة جافة حتى يتمكن من تكسير الطبقة الصماء</a:t>
            </a:r>
            <a:endParaRPr lang="en-US" dirty="0"/>
          </a:p>
        </p:txBody>
      </p:sp>
    </p:spTree>
    <p:extLst>
      <p:ext uri="{BB962C8B-B14F-4D97-AF65-F5344CB8AC3E}">
        <p14:creationId xmlns:p14="http://schemas.microsoft.com/office/powerpoint/2010/main" val="1293797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عنصر نائب للمحتوى 5" descr="C:\Users\Dhiaa\Desktop\صور ساحبات\green-and-yellow-single-leg.jpg"/>
          <p:cNvPicPr>
            <a:picLocks noGrp="1"/>
          </p:cNvPicPr>
          <p:nvPr>
            <p:ph idx="1"/>
          </p:nvPr>
        </p:nvPicPr>
        <p:blipFill rotWithShape="1">
          <a:blip r:embed="rId2">
            <a:extLst>
              <a:ext uri="{28A0092B-C50C-407E-A947-70E740481C1C}">
                <a14:useLocalDpi xmlns:a14="http://schemas.microsoft.com/office/drawing/2010/main" val="0"/>
              </a:ext>
            </a:extLst>
          </a:blip>
          <a:srcRect l="9163" t="9163" r="8367" b="13546"/>
          <a:stretch/>
        </p:blipFill>
        <p:spPr bwMode="auto">
          <a:xfrm>
            <a:off x="5410200" y="1143000"/>
            <a:ext cx="3440607" cy="3224542"/>
          </a:xfrm>
          <a:prstGeom prst="rect">
            <a:avLst/>
          </a:prstGeom>
          <a:noFill/>
          <a:ln>
            <a:noFill/>
          </a:ln>
          <a:extLst>
            <a:ext uri="{53640926-AAD7-44D8-BBD7-CCE9431645EC}">
              <a14:shadowObscured xmlns:a14="http://schemas.microsoft.com/office/drawing/2010/main"/>
            </a:ext>
          </a:extLst>
        </p:spPr>
      </p:pic>
      <p:pic>
        <p:nvPicPr>
          <p:cNvPr id="7" name="صورة 6" descr="C:\Users\Dhiaa\Desktop\صور ساحبات\show_thumbnails.jpg"/>
          <p:cNvPicPr/>
          <p:nvPr/>
        </p:nvPicPr>
        <p:blipFill rotWithShape="1">
          <a:blip r:embed="rId3">
            <a:extLst>
              <a:ext uri="{28A0092B-C50C-407E-A947-70E740481C1C}">
                <a14:useLocalDpi xmlns:a14="http://schemas.microsoft.com/office/drawing/2010/main" val="0"/>
              </a:ext>
            </a:extLst>
          </a:blip>
          <a:srcRect l="17964" t="-1" r="19461" b="-57"/>
          <a:stretch/>
        </p:blipFill>
        <p:spPr bwMode="auto">
          <a:xfrm>
            <a:off x="609600" y="1219200"/>
            <a:ext cx="3438525" cy="3276600"/>
          </a:xfrm>
          <a:prstGeom prst="rect">
            <a:avLst/>
          </a:prstGeom>
          <a:noFill/>
          <a:ln>
            <a:noFill/>
          </a:ln>
          <a:extLst>
            <a:ext uri="{53640926-AAD7-44D8-BBD7-CCE9431645EC}">
              <a14:shadowObscured xmlns:a14="http://schemas.microsoft.com/office/drawing/2010/main"/>
            </a:ext>
          </a:extLst>
        </p:spPr>
      </p:pic>
      <p:sp>
        <p:nvSpPr>
          <p:cNvPr id="9" name="مستطيل 8"/>
          <p:cNvSpPr/>
          <p:nvPr/>
        </p:nvSpPr>
        <p:spPr>
          <a:xfrm>
            <a:off x="6172200" y="4601710"/>
            <a:ext cx="1959191" cy="523220"/>
          </a:xfrm>
          <a:prstGeom prst="rect">
            <a:avLst/>
          </a:prstGeom>
        </p:spPr>
        <p:txBody>
          <a:bodyPr wrap="none">
            <a:spAutoFit/>
          </a:bodyPr>
          <a:lstStyle/>
          <a:p>
            <a:r>
              <a:rPr lang="ar-IQ" sz="2800" dirty="0"/>
              <a:t>محراث الخنادق</a:t>
            </a:r>
            <a:endParaRPr lang="en-US" sz="2800" dirty="0"/>
          </a:p>
        </p:txBody>
      </p:sp>
      <p:sp>
        <p:nvSpPr>
          <p:cNvPr id="10" name="مستطيل 9"/>
          <p:cNvSpPr/>
          <p:nvPr/>
        </p:nvSpPr>
        <p:spPr>
          <a:xfrm>
            <a:off x="930883" y="4716579"/>
            <a:ext cx="2795958" cy="461665"/>
          </a:xfrm>
          <a:prstGeom prst="rect">
            <a:avLst/>
          </a:prstGeom>
        </p:spPr>
        <p:txBody>
          <a:bodyPr wrap="none">
            <a:spAutoFit/>
          </a:bodyPr>
          <a:lstStyle/>
          <a:p>
            <a:r>
              <a:rPr lang="ar-IQ" sz="2400" dirty="0"/>
              <a:t>المحراث تحت سطح التربة</a:t>
            </a:r>
            <a:endParaRPr lang="en-US" sz="2400" dirty="0"/>
          </a:p>
        </p:txBody>
      </p:sp>
    </p:spTree>
    <p:extLst>
      <p:ext uri="{BB962C8B-B14F-4D97-AF65-F5344CB8AC3E}">
        <p14:creationId xmlns:p14="http://schemas.microsoft.com/office/powerpoint/2010/main" val="823642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t>الات التخطيط وفتح السواقي</a:t>
            </a:r>
            <a:endParaRPr lang="en-US" dirty="0"/>
          </a:p>
        </p:txBody>
      </p:sp>
      <p:sp>
        <p:nvSpPr>
          <p:cNvPr id="5" name="عنصر نائب للمحتوى 4"/>
          <p:cNvSpPr>
            <a:spLocks noGrp="1"/>
          </p:cNvSpPr>
          <p:nvPr>
            <p:ph idx="1"/>
          </p:nvPr>
        </p:nvSpPr>
        <p:spPr/>
        <p:txBody>
          <a:bodyPr/>
          <a:lstStyle/>
          <a:p>
            <a:pPr marL="0" indent="0" algn="just" rtl="1">
              <a:buNone/>
            </a:pPr>
            <a:r>
              <a:rPr lang="ar-IQ" dirty="0"/>
              <a:t>تستعمل هذه الالات لعمل الخطوط في الحقل بعد حراثته وتنعيمه لتوصيل مياه الري بين صفوف النباتات وذلك للمحاصيل التي تزرع في خطوط بحيث لا تقل المسافة بين خط واخر عن 60 سم كالقطن والذرة والبطاطا والبنجر وغيرها. حيث تزرع البذرة اما على قمة الخط او تزرع على الارض المستوية في صفوف ثم تشق بواسطة هذه الالات بعدئذ. في المسافات بين صفوف يزود الماء بهذه الخطوط من قناة في نهاية الحقل. وهي على ثلاثة انواع: البتان والمرازة وفاتحة السواقي.</a:t>
            </a:r>
            <a:endParaRPr lang="en-US" dirty="0"/>
          </a:p>
          <a:p>
            <a:pPr marL="0" indent="0" algn="just" rtl="1">
              <a:buNone/>
            </a:pPr>
            <a:endParaRPr lang="en-US" dirty="0"/>
          </a:p>
        </p:txBody>
      </p:sp>
    </p:spTree>
    <p:extLst>
      <p:ext uri="{BB962C8B-B14F-4D97-AF65-F5344CB8AC3E}">
        <p14:creationId xmlns:p14="http://schemas.microsoft.com/office/powerpoint/2010/main" val="3050017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صر نائب للمحتوى 6"/>
          <p:cNvSpPr>
            <a:spLocks noGrp="1"/>
          </p:cNvSpPr>
          <p:nvPr>
            <p:ph idx="1"/>
          </p:nvPr>
        </p:nvSpPr>
        <p:spPr>
          <a:xfrm>
            <a:off x="533400" y="990600"/>
            <a:ext cx="8229600" cy="4525963"/>
          </a:xfrm>
        </p:spPr>
        <p:txBody>
          <a:bodyPr>
            <a:normAutofit/>
          </a:bodyPr>
          <a:lstStyle/>
          <a:p>
            <a:pPr marL="0" indent="0" algn="just" rtl="1">
              <a:buNone/>
            </a:pPr>
            <a:r>
              <a:rPr lang="ar-IQ" b="1" dirty="0" smtClean="0">
                <a:solidFill>
                  <a:srgbClr val="C00000"/>
                </a:solidFill>
              </a:rPr>
              <a:t>البتان</a:t>
            </a:r>
          </a:p>
          <a:p>
            <a:pPr marL="0" indent="0" algn="just" rtl="1">
              <a:buNone/>
            </a:pPr>
            <a:r>
              <a:rPr lang="ar-SA" b="1" dirty="0" smtClean="0"/>
              <a:t> </a:t>
            </a:r>
            <a:r>
              <a:rPr lang="ar-IQ" dirty="0"/>
              <a:t>البتن هو عبارة عن خط مرتفع من التربة يتم انشاءه حول الحقول او عند اقامة حدود فاصلة بين حقل واخر او حصر الواح او احواض زراعة المحاصيل التي تعتمد على الري التكميلي مثل الشعير او الزراعة الحوضية المغمورة كزراعة الرز وغيرها. والبتان على نوعين اللوحي والقرصي</a:t>
            </a:r>
            <a:endParaRPr lang="en-US" dirty="0"/>
          </a:p>
        </p:txBody>
      </p:sp>
    </p:spTree>
    <p:extLst>
      <p:ext uri="{BB962C8B-B14F-4D97-AF65-F5344CB8AC3E}">
        <p14:creationId xmlns:p14="http://schemas.microsoft.com/office/powerpoint/2010/main" val="4258641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p:txBody>
          <a:bodyPr/>
          <a:lstStyle/>
          <a:p>
            <a:pPr marL="0" indent="0" algn="just" rtl="1">
              <a:buNone/>
            </a:pPr>
            <a:r>
              <a:rPr lang="ar-IQ" dirty="0"/>
              <a:t>البتان اللوحي يكون عبارة عن لوحين (او مطرحتين متعاكستين الاتجاه) نصف اسطوانيين متقابلين مائلين عن خط سير الساحبة بزاوية منفرجة من الامام وتقترب المسافة بينهما عند الخلف (شكل 16أ) اذ يكون تقعر الالواح للداخل ومتقابل وكل لوح يرتبط بالهيكل عن طريق ساق خاص به، فعند سحب البتان من قبل الساحبة يقوم لوحي البتان بتجميع التربة من الامام وحصرها لتخرج من الخلف على شكل مرتفع وهو البتن</a:t>
            </a:r>
            <a:endParaRPr lang="en-US" dirty="0"/>
          </a:p>
        </p:txBody>
      </p:sp>
    </p:spTree>
    <p:extLst>
      <p:ext uri="{BB962C8B-B14F-4D97-AF65-F5344CB8AC3E}">
        <p14:creationId xmlns:p14="http://schemas.microsoft.com/office/powerpoint/2010/main" val="2627562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lgn="just" rtl="1">
              <a:buNone/>
            </a:pPr>
            <a:r>
              <a:rPr lang="ar-IQ" dirty="0"/>
              <a:t>اما البتان القرصي فهو يشابه البتان اللوحي في التركيب الا انه يختلف عنه بوجود الاقراص بدلا من الالواح اذ يكون تقعر الاقراص للداخل (شكل 16ب) ويتميز البتان القرصي عن اللوحي بانخفاض قوة سحبه الا انه يعاب عليه بانخفاض ثباتية البتن المتكون به مقارنة باللوحي</a:t>
            </a:r>
            <a:endParaRPr lang="en-US" dirty="0"/>
          </a:p>
        </p:txBody>
      </p:sp>
    </p:spTree>
    <p:extLst>
      <p:ext uri="{BB962C8B-B14F-4D97-AF65-F5344CB8AC3E}">
        <p14:creationId xmlns:p14="http://schemas.microsoft.com/office/powerpoint/2010/main" val="780898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C:\Users\Dhiaa\Desktop\صور ساحبات\MB-Ditcher-Plough-294x218.jpg"/>
          <p:cNvPicPr>
            <a:picLocks noGrp="1"/>
          </p:cNvPicPr>
          <p:nvPr>
            <p:ph idx="1"/>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648200" y="1600200"/>
            <a:ext cx="3790950" cy="2362200"/>
          </a:xfrm>
          <a:prstGeom prst="rect">
            <a:avLst/>
          </a:prstGeom>
          <a:noFill/>
          <a:ln>
            <a:noFill/>
          </a:ln>
        </p:spPr>
      </p:pic>
      <p:pic>
        <p:nvPicPr>
          <p:cNvPr id="5" name="صورة 4" descr="C:\Users\Dhiaa\Desktop\صور ساحبات\images (55).jpg"/>
          <p:cNvPicPr/>
          <p:nvPr/>
        </p:nvPicPr>
        <p:blipFill>
          <a:blip r:embed="rId3">
            <a:extLst>
              <a:ext uri="{28A0092B-C50C-407E-A947-70E740481C1C}">
                <a14:useLocalDpi xmlns:a14="http://schemas.microsoft.com/office/drawing/2010/main" val="0"/>
              </a:ext>
            </a:extLst>
          </a:blip>
          <a:srcRect/>
          <a:stretch>
            <a:fillRect/>
          </a:stretch>
        </p:blipFill>
        <p:spPr bwMode="auto">
          <a:xfrm>
            <a:off x="228600" y="1600200"/>
            <a:ext cx="3657600" cy="2438400"/>
          </a:xfrm>
          <a:prstGeom prst="rect">
            <a:avLst/>
          </a:prstGeom>
          <a:noFill/>
          <a:ln>
            <a:noFill/>
          </a:ln>
        </p:spPr>
      </p:pic>
      <p:sp>
        <p:nvSpPr>
          <p:cNvPr id="6" name="مستطيل 5"/>
          <p:cNvSpPr/>
          <p:nvPr/>
        </p:nvSpPr>
        <p:spPr>
          <a:xfrm>
            <a:off x="5715000" y="4267200"/>
            <a:ext cx="1657826" cy="523220"/>
          </a:xfrm>
          <a:prstGeom prst="rect">
            <a:avLst/>
          </a:prstGeom>
        </p:spPr>
        <p:txBody>
          <a:bodyPr wrap="none">
            <a:spAutoFit/>
          </a:bodyPr>
          <a:lstStyle/>
          <a:p>
            <a:r>
              <a:rPr lang="ar-IQ" sz="2800" dirty="0"/>
              <a:t>البتان اللوحي</a:t>
            </a:r>
            <a:endParaRPr lang="en-US" sz="2800" dirty="0"/>
          </a:p>
        </p:txBody>
      </p:sp>
      <p:sp>
        <p:nvSpPr>
          <p:cNvPr id="7" name="مستطيل 6"/>
          <p:cNvSpPr/>
          <p:nvPr/>
        </p:nvSpPr>
        <p:spPr>
          <a:xfrm>
            <a:off x="1676400" y="4344144"/>
            <a:ext cx="1811714" cy="523220"/>
          </a:xfrm>
          <a:prstGeom prst="rect">
            <a:avLst/>
          </a:prstGeom>
        </p:spPr>
        <p:txBody>
          <a:bodyPr wrap="none">
            <a:spAutoFit/>
          </a:bodyPr>
          <a:lstStyle/>
          <a:p>
            <a:r>
              <a:rPr lang="ar-IQ" sz="2800" dirty="0"/>
              <a:t>البتان القرصي</a:t>
            </a:r>
            <a:endParaRPr lang="en-US" sz="2800" dirty="0"/>
          </a:p>
        </p:txBody>
      </p:sp>
      <p:sp>
        <p:nvSpPr>
          <p:cNvPr id="8" name="مستطيل 7"/>
          <p:cNvSpPr/>
          <p:nvPr/>
        </p:nvSpPr>
        <p:spPr>
          <a:xfrm>
            <a:off x="3352800" y="5334000"/>
            <a:ext cx="2231701" cy="523220"/>
          </a:xfrm>
          <a:prstGeom prst="rect">
            <a:avLst/>
          </a:prstGeom>
        </p:spPr>
        <p:txBody>
          <a:bodyPr wrap="none">
            <a:spAutoFit/>
          </a:bodyPr>
          <a:lstStyle/>
          <a:p>
            <a:r>
              <a:rPr lang="ar-IQ" sz="2800" dirty="0"/>
              <a:t>شكل (16): البتان</a:t>
            </a:r>
            <a:endParaRPr lang="en-US" sz="2800" dirty="0"/>
          </a:p>
        </p:txBody>
      </p:sp>
    </p:spTree>
    <p:extLst>
      <p:ext uri="{BB962C8B-B14F-4D97-AF65-F5344CB8AC3E}">
        <p14:creationId xmlns:p14="http://schemas.microsoft.com/office/powerpoint/2010/main" val="273012837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9223</TotalTime>
  <Words>473</Words>
  <Application>Microsoft Office PowerPoint</Application>
  <PresentationFormat>عرض على الشاشة (3:4)‏</PresentationFormat>
  <Paragraphs>31</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نسق Office</vt:lpstr>
      <vt:lpstr>المحاضرة الثامنة </vt:lpstr>
      <vt:lpstr>آلات الاستخدام الخاص </vt:lpstr>
      <vt:lpstr>عرض تقديمي في PowerPoint</vt:lpstr>
      <vt:lpstr>عرض تقديمي في PowerPoint</vt:lpstr>
      <vt:lpstr>الات التخطيط وفتح السواقي</vt:lpstr>
      <vt:lpstr>عرض تقديمي في PowerPoint</vt:lpstr>
      <vt:lpstr>عرض تقديمي في PowerPoint</vt:lpstr>
      <vt:lpstr>عرض تقديمي في PowerPoint</vt:lpstr>
      <vt:lpstr>عرض تقديمي في PowerPoint</vt:lpstr>
      <vt:lpstr>الخلاصة </vt:lpstr>
      <vt:lpstr>الاختبار </vt:lpstr>
    </vt:vector>
  </TitlesOfParts>
  <Company>المستقبل للحاسبات - سنجار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مكائن وآلات زراعية</dc:title>
  <dc:creator>acer</dc:creator>
  <cp:lastModifiedBy>acer</cp:lastModifiedBy>
  <cp:revision>61</cp:revision>
  <dcterms:created xsi:type="dcterms:W3CDTF">2019-01-29T20:25:21Z</dcterms:created>
  <dcterms:modified xsi:type="dcterms:W3CDTF">2019-04-23T19:51:18Z</dcterms:modified>
</cp:coreProperties>
</file>